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5"/>
    <p:sldMasterId id="2147483704" r:id="rId6"/>
  </p:sldMasterIdLst>
  <p:notesMasterIdLst>
    <p:notesMasterId r:id="rId19"/>
  </p:notesMasterIdLst>
  <p:handoutMasterIdLst>
    <p:handoutMasterId r:id="rId20"/>
  </p:handoutMasterIdLst>
  <p:sldIdLst>
    <p:sldId id="256" r:id="rId7"/>
    <p:sldId id="263" r:id="rId8"/>
    <p:sldId id="264" r:id="rId9"/>
    <p:sldId id="274" r:id="rId10"/>
    <p:sldId id="267" r:id="rId11"/>
    <p:sldId id="262" r:id="rId12"/>
    <p:sldId id="282" r:id="rId13"/>
    <p:sldId id="283" r:id="rId14"/>
    <p:sldId id="284" r:id="rId15"/>
    <p:sldId id="273" r:id="rId16"/>
    <p:sldId id="285" r:id="rId17"/>
    <p:sldId id="270" r:id="rId18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5239">
          <p15:clr>
            <a:srgbClr val="A4A3A4"/>
          </p15:clr>
        </p15:guide>
        <p15:guide id="5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C9C"/>
    <a:srgbClr val="2D5EC1"/>
    <a:srgbClr val="3166CF"/>
    <a:srgbClr val="3E6FD2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6" autoAdjust="0"/>
    <p:restoredTop sz="84114" autoAdjust="0"/>
  </p:normalViewPr>
  <p:slideViewPr>
    <p:cSldViewPr>
      <p:cViewPr varScale="1">
        <p:scale>
          <a:sx n="56" d="100"/>
          <a:sy n="56" d="100"/>
        </p:scale>
        <p:origin x="1796" y="48"/>
      </p:cViewPr>
      <p:guideLst>
        <p:guide orient="horz" pos="4247"/>
        <p:guide orient="horz" pos="663"/>
        <p:guide pos="2880"/>
        <p:guide pos="5239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0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0"/>
            <a:ext cx="2949840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0"/>
            <a:ext cx="2949840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750"/>
            <a:ext cx="2949840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1E84474-8AD4-40F2-84F1-222F6636744F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89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0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5" y="0"/>
            <a:ext cx="2949840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1"/>
            <a:ext cx="5445127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50"/>
            <a:ext cx="2949840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5" y="9444750"/>
            <a:ext cx="2949840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A5E169EF-68EB-45FA-932E-E733813B2F4F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9718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850" y="1340768"/>
            <a:ext cx="8496300" cy="4752528"/>
          </a:xfrm>
        </p:spPr>
        <p:txBody>
          <a:bodyPr/>
          <a:lstStyle>
            <a:lvl1pPr marL="87313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2"/>
                </a:solidFill>
              </a:defRPr>
            </a:lvl1pPr>
            <a:lvl2pPr marL="373063" indent="-285750" algn="l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b="0">
                <a:solidFill>
                  <a:schemeClr val="bg2"/>
                </a:solidFill>
              </a:defRPr>
            </a:lvl2pPr>
            <a:lvl3pPr marL="722313" indent="-28575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625"/>
          </a:xfrm>
        </p:spPr>
        <p:txBody>
          <a:bodyPr/>
          <a:lstStyle>
            <a:lvl1pPr marL="87313" indent="0"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58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507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6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" r="42807"/>
          <a:stretch/>
        </p:blipFill>
        <p:spPr>
          <a:xfrm>
            <a:off x="378" y="283"/>
            <a:ext cx="5266948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6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40"/>
          <a:stretch/>
        </p:blipFill>
        <p:spPr>
          <a:xfrm>
            <a:off x="377" y="283"/>
            <a:ext cx="5847973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2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2"/>
          <a:stretch/>
        </p:blipFill>
        <p:spPr>
          <a:xfrm>
            <a:off x="571" y="428"/>
            <a:ext cx="60478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3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27EEB-C2A5-43E6-BF91-24ABFCEA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EA0995-24CB-4FD2-B1A0-0375EA636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79F758-B6AB-4179-9F75-863C9A16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07B29-0BD4-428F-9B37-E5EC705B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F6985-A211-439C-92C5-3FEF4D7B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7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4208" y="404664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0" y="0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09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A4F93-FFA8-4C6B-834D-7F5F348E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2EAC0A-33F2-432E-A9A6-40CC99E1D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48F4E9-360C-4E72-8819-FCF21CE1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8CC22C-50FC-4D5B-BD29-C6742505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E85288-5430-4AD6-AF62-78BC031C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198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5BB9D-A8FE-408C-8FB2-D6D7AAFB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1FD334-D1D7-48F4-8FFF-5B065C791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00D8B-D06D-41B2-9485-92EE012E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F80C53-7B62-40FC-A2D6-BB7C9875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59BA42-8D7A-4949-8ECB-49C6682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80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84E91-9FC6-4F4D-8211-844FF964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0E11D7-A968-41F8-82EE-59C821642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A064E3-2C01-4B76-A5E8-502035D7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F6279C-5117-4959-BED8-61DA1537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B0094A-2B76-4AE9-BEB2-634425A5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7773A6-61EB-43FA-8B58-D058BC42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214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87AA3-1A59-4094-9FDF-709F3E19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EB4EE2-D293-40DF-8A0D-E70FB87F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DD337E-80DA-4025-8E2A-C2F00B219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3AFF55-2E05-4909-A021-CB29489CB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58E52E-36A8-4265-89F0-A5C862D0C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5A9CEF-4080-48AE-ADD7-44E0BFB5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F28F162-CD5F-46DD-A1A0-5D76506D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7394AD-9FE4-44B4-A6A1-333A820A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399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E967A-49BF-48B9-889F-BDD76FFB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F3F984-F102-47F1-BF2F-FCFB3F6D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42C5A7-0D7A-4564-9E52-62B53392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0A4935-FC6A-4824-BDE2-AFDD11D5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16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151E4E-56CB-4832-BF6B-A1DA3BC1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05B6FA-4FB8-49AA-AF28-6A066DDA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EC8676-8912-4F9D-BE59-0B200D99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91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C1DC4-9B80-4E53-BF8A-608F2F08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977801-B71D-4CFF-B229-A48510879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EC5750-73C5-4107-92AB-DB5F9CDC1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2D0CBF-E493-40E0-B73A-F2A6FACA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7596E5-B4E9-4911-81A7-94856D45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3A266B-8ECC-4E20-BA5D-73BDC68C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891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6E18-8E13-48A9-BF77-2595C7E7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B834F7B-C359-4F08-A4A5-D79DD2017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98EB48-19B3-43E8-A308-E967777C7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AB772E-5890-4AEA-BA77-E849CA90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82E1D6-7369-462E-88B1-36B13395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1C6C57-24E0-403E-A6A8-969972BE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361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CDD9C-5620-43DF-A927-38F42AE3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B56EFB-C5D8-4204-81ED-AF1D079FB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13DC48-36B8-4C80-849A-E3451D55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14EE1B-EB22-474B-824E-EF2EFA20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BA5186-26C0-46CF-AA93-4436294F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030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8FE5279-D9FB-4F75-A642-5A1E5D1EB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585C18-B636-47F9-9ECD-98FAB4635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C529FB-CB6B-4DFD-A138-8C280181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97FBCD-43E1-4DDE-8056-86D1E5C6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F6FDCB-C366-4E7E-B28F-92785728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92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8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936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4208" y="404664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0" y="0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43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803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1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850" y="1340768"/>
            <a:ext cx="8496300" cy="4752528"/>
          </a:xfrm>
        </p:spPr>
        <p:txBody>
          <a:bodyPr/>
          <a:lstStyle>
            <a:lvl1pPr marL="87313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2"/>
                </a:solidFill>
              </a:defRPr>
            </a:lvl1pPr>
            <a:lvl2pPr marL="373063" indent="-285750" algn="l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b="0">
                <a:solidFill>
                  <a:schemeClr val="bg2"/>
                </a:solidFill>
              </a:defRPr>
            </a:lvl2pPr>
            <a:lvl3pPr marL="722313" indent="-28575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3pPr>
          </a:lstStyle>
          <a:p>
            <a:pPr lvl="2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625"/>
          </a:xfrm>
        </p:spPr>
        <p:txBody>
          <a:bodyPr/>
          <a:lstStyle>
            <a:lvl1pPr marL="87313" indent="0"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13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section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688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863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section 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723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02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4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8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4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D2434-2DB1-41B8-BE9C-6E09A710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683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25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613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87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45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41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53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283968" y="1880828"/>
            <a:ext cx="4536182" cy="3096344"/>
          </a:xfrm>
        </p:spPr>
        <p:txBody>
          <a:bodyPr anchor="ctr"/>
          <a:lstStyle>
            <a:lvl1pPr marL="0" indent="0" algn="l">
              <a:defRPr b="1" i="0" u="none"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/>
          <a:stretch/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z="2400" i="1" dirty="0"/>
          </a:p>
          <a:p>
            <a:pPr lvl="0"/>
            <a:endParaRPr lang="nl-NL" sz="2400" i="1" dirty="0"/>
          </a:p>
          <a:p>
            <a:pPr lvl="0"/>
            <a:endParaRPr lang="nl-NL" sz="2400" i="1" dirty="0"/>
          </a:p>
          <a:p>
            <a:pPr lvl="0"/>
            <a:endParaRPr lang="nl-NL" sz="2400" i="1" dirty="0"/>
          </a:p>
          <a:p>
            <a:pPr lvl="0"/>
            <a:endParaRPr lang="en-GB" altLang="en-US" dirty="0"/>
          </a:p>
        </p:txBody>
      </p:sp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71" t="15095" r="5192" b="14658"/>
          <a:stretch/>
        </p:blipFill>
        <p:spPr>
          <a:xfrm>
            <a:off x="223736" y="6046846"/>
            <a:ext cx="2451950" cy="8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57" r:id="rId3"/>
    <p:sldLayoutId id="2147483703" r:id="rId4"/>
    <p:sldLayoutId id="2147483658" r:id="rId5"/>
    <p:sldLayoutId id="2147483660" r:id="rId6"/>
    <p:sldLayoutId id="2147483662" r:id="rId7"/>
    <p:sldLayoutId id="214748366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661" r:id="rId14"/>
    <p:sldLayoutId id="2147483668" r:id="rId15"/>
    <p:sldLayoutId id="2147483664" r:id="rId16"/>
    <p:sldLayoutId id="2147483665" r:id="rId17"/>
    <p:sldLayoutId id="2147483666" r:id="rId18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Arial" panose="020B0604020202020204" pitchFamily="34" charset="0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 i="1">
          <a:solidFill>
            <a:srgbClr val="0F5494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C0C4685-3C49-49DC-A24A-7E35C317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B76114-09F2-4CCB-9B9F-A40C7D19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7216A2-8A20-4182-8CBF-3EF8E435C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8B3C-5695-4E48-A06C-841628A03BB2}" type="datetimeFigureOut">
              <a:rPr lang="nl-NL" smtClean="0"/>
              <a:t>21-4-2021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EC2723-1735-467C-A4FE-27CF9DE08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ADA736-1ECC-4C9F-B023-71AB28166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FA35-FCBE-41A4-AC39-51680951CD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4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0"/>
            <a:ext cx="327585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#EU</a:t>
            </a:r>
            <a:r>
              <a:rPr lang="en-GB" sz="1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SOLIDARITY</a:t>
            </a:r>
            <a:r>
              <a:rPr lang="en-GB" sz="1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CORPS</a:t>
            </a:r>
            <a:endParaRPr lang="en-GB" sz="1800" dirty="0"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0" y="1240396"/>
            <a:ext cx="4320480" cy="4780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altLang="en-US" sz="1600" i="0" dirty="0">
                <a:solidFill>
                  <a:schemeClr val="bg2"/>
                </a:solidFill>
                <a:latin typeface="+mn-lt"/>
              </a:rPr>
              <a:t>Het budget </a:t>
            </a:r>
            <a:r>
              <a:rPr lang="en-GB" altLang="en-US" sz="1600" i="0" dirty="0" err="1">
                <a:solidFill>
                  <a:schemeClr val="bg2"/>
                </a:solidFill>
                <a:latin typeface="+mn-lt"/>
              </a:rPr>
              <a:t>voor</a:t>
            </a:r>
            <a:r>
              <a:rPr lang="en-GB" altLang="en-US" sz="1600" i="0" dirty="0">
                <a:solidFill>
                  <a:schemeClr val="bg2"/>
                </a:solidFill>
                <a:latin typeface="+mn-lt"/>
              </a:rPr>
              <a:t> 2021 is </a:t>
            </a:r>
            <a:r>
              <a:rPr lang="en-GB" altLang="en-US" sz="1600" b="1" i="0" dirty="0">
                <a:solidFill>
                  <a:schemeClr val="bg2"/>
                </a:solidFill>
                <a:latin typeface="+mn-lt"/>
              </a:rPr>
              <a:t>Euro 2.134.306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600" i="0" dirty="0">
                <a:solidFill>
                  <a:schemeClr val="bg2"/>
                </a:solidFill>
                <a:latin typeface="+mn-lt"/>
              </a:rPr>
              <a:t>(20% minder dan in 2020)</a:t>
            </a: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altLang="en-US" sz="1600" i="0" dirty="0">
                <a:solidFill>
                  <a:schemeClr val="bg2"/>
                </a:solidFill>
                <a:latin typeface="+mn-lt"/>
              </a:rPr>
              <a:t>R1: 90% &amp; R2 10%</a:t>
            </a:r>
          </a:p>
          <a:p>
            <a:pPr>
              <a:lnSpc>
                <a:spcPct val="114000"/>
              </a:lnSpc>
              <a:buClr>
                <a:schemeClr val="bg2"/>
              </a:buClr>
            </a:pPr>
            <a:endParaRPr lang="en-GB" altLang="en-US" sz="1200" i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42645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Budget 2021</a:t>
            </a:r>
          </a:p>
        </p:txBody>
      </p:sp>
    </p:spTree>
    <p:extLst>
      <p:ext uri="{BB962C8B-B14F-4D97-AF65-F5344CB8AC3E}">
        <p14:creationId xmlns:p14="http://schemas.microsoft.com/office/powerpoint/2010/main" val="407398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196925"/>
            <a:ext cx="4248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Budgetverdeling</a:t>
            </a:r>
            <a:endParaRPr lang="en-GB" sz="2800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03BB95B-6DFD-46BB-8200-66640A2225BE}"/>
              </a:ext>
            </a:extLst>
          </p:cNvPr>
          <p:cNvSpPr txBox="1"/>
          <p:nvPr/>
        </p:nvSpPr>
        <p:spPr>
          <a:xfrm>
            <a:off x="4572000" y="1412776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Budget voor iedereen die aanvraagt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Maximum </a:t>
            </a:r>
            <a:r>
              <a:rPr lang="nl-NL" sz="2000" dirty="0" err="1"/>
              <a:t>grant</a:t>
            </a:r>
            <a:r>
              <a:rPr lang="nl-NL" sz="2000" dirty="0"/>
              <a:t> (+/- 162.000*  + </a:t>
            </a:r>
            <a:r>
              <a:rPr lang="nl-NL" sz="2000" dirty="0" err="1"/>
              <a:t>exceptional</a:t>
            </a:r>
            <a:r>
              <a:rPr lang="nl-NL" sz="2000" dirty="0"/>
              <a:t> </a:t>
            </a:r>
            <a:r>
              <a:rPr lang="nl-NL" sz="2000" dirty="0" err="1"/>
              <a:t>cost</a:t>
            </a:r>
            <a:r>
              <a:rPr lang="nl-NL" sz="2000" dirty="0"/>
              <a:t>/</a:t>
            </a:r>
            <a:r>
              <a:rPr lang="nl-NL" sz="2000" dirty="0" err="1"/>
              <a:t>inclusion</a:t>
            </a:r>
            <a:r>
              <a:rPr lang="nl-NL" sz="20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Bij te weinig budget beschikbaar: schaafmethode</a:t>
            </a:r>
          </a:p>
          <a:p>
            <a:r>
              <a:rPr lang="nl-NL" sz="2000" dirty="0"/>
              <a:t>Gebaseerd op o.a.: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Minimum </a:t>
            </a:r>
            <a:r>
              <a:rPr lang="nl-NL" sz="2000" dirty="0" err="1"/>
              <a:t>grant</a:t>
            </a:r>
            <a:r>
              <a:rPr lang="nl-NL" sz="2000" dirty="0"/>
              <a:t> (+/- 24.000*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Punten QL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Aansluiting bij prioriteiten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000" dirty="0"/>
              <a:t>Prestatie (monitoring/eindverslagen)</a:t>
            </a:r>
          </a:p>
          <a:p>
            <a:r>
              <a:rPr lang="nl-NL" sz="2000" i="1" dirty="0"/>
              <a:t>* = nog niet definitief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221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286289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 err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Verder</a:t>
            </a:r>
            <a:r>
              <a:rPr lang="fr-BE" sz="28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2800" b="1" dirty="0" err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nog</a:t>
            </a:r>
            <a:r>
              <a:rPr lang="fr-BE" sz="28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5642" y="1038554"/>
            <a:ext cx="4320480" cy="4780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Cross border 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(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m.u.v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.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Caribisch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NL: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mobiliteit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van en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naar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Nederland is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toegestaan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Aanvraagformulieren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: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Voor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de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projectaanvraag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: 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EESCP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400" dirty="0">
                <a:solidFill>
                  <a:schemeClr val="bg2"/>
                </a:solidFill>
                <a:latin typeface="+mn-lt"/>
              </a:rPr>
              <a:t>https://webgate.ec.europa.eu/erasmus-esc/index/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Voor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Quality Label: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400" dirty="0">
                <a:solidFill>
                  <a:schemeClr val="bg2"/>
                </a:solidFill>
                <a:latin typeface="+mn-lt"/>
              </a:rPr>
              <a:t>https://webgate.ec.europa.eu/web-esc/screen/home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Programmagids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: 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op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onze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website www.europeansolidaritycorps.nl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Nieuwsbrief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: 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meld je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aan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!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b="1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sz="1400" b="1" i="0" kern="0" dirty="0" err="1">
                <a:solidFill>
                  <a:schemeClr val="bg2"/>
                </a:solidFill>
                <a:latin typeface="+mn-lt"/>
              </a:rPr>
              <a:t>Technische</a:t>
            </a: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b="1" i="0" kern="0" dirty="0" err="1">
                <a:solidFill>
                  <a:schemeClr val="bg2"/>
                </a:solidFill>
                <a:latin typeface="+mn-lt"/>
              </a:rPr>
              <a:t>vragen</a:t>
            </a: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 over </a:t>
            </a:r>
            <a:r>
              <a:rPr lang="en-GB" sz="1400" b="1" i="0" kern="0" dirty="0" err="1">
                <a:solidFill>
                  <a:schemeClr val="bg2"/>
                </a:solidFill>
                <a:latin typeface="+mn-lt"/>
              </a:rPr>
              <a:t>formulieren</a:t>
            </a: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: 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esc@nji.nl</a:t>
            </a:r>
            <a:endParaRPr lang="en-GB" sz="1400" kern="0" dirty="0">
              <a:latin typeface="+mn-lt"/>
            </a:endParaRPr>
          </a:p>
          <a:p>
            <a:pPr marL="0" indent="0">
              <a:buNone/>
            </a:pPr>
            <a:endParaRPr lang="en-GB" sz="1400" kern="0" dirty="0">
              <a:latin typeface="+mn-lt"/>
            </a:endParaRPr>
          </a:p>
          <a:p>
            <a:pPr marL="0" indent="0">
              <a:buNone/>
            </a:pPr>
            <a:endParaRPr lang="en-GB" sz="1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82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0" y="1240396"/>
            <a:ext cx="4320480" cy="4780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n-GB" sz="1400" kern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55622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A2AB0C-8283-4F6B-A15A-22F7E473CFF0}"/>
              </a:ext>
            </a:extLst>
          </p:cNvPr>
          <p:cNvSpPr txBox="1">
            <a:spLocks/>
          </p:cNvSpPr>
          <p:nvPr/>
        </p:nvSpPr>
        <p:spPr>
          <a:xfrm>
            <a:off x="4572000" y="1392796"/>
            <a:ext cx="4320480" cy="4780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Welkom </a:t>
            </a: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Algemeen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: het </a:t>
            </a: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nieuwe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programma</a:t>
            </a: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Praktisch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: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Belangrijke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 data / deadlines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Quality Label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Projectaanvraag</a:t>
            </a: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Monitoring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Budget en </a:t>
            </a: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budgetverdeling</a:t>
            </a: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Overige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punten</a:t>
            </a: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Vragen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?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3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0" y="1240396"/>
            <a:ext cx="4320480" cy="4780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Nieuwe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periode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van </a:t>
            </a: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zeven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jaar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(2021 – 2027)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Begroting</a:t>
            </a:r>
            <a:r>
              <a:rPr lang="en-GB" altLang="en-US" sz="1400" b="1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Euro 1.009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miljard</a:t>
            </a: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l-NL" sz="1400" b="1" i="0" dirty="0">
                <a:solidFill>
                  <a:schemeClr val="bg2"/>
                </a:solidFill>
                <a:latin typeface="+mn-lt"/>
              </a:rPr>
              <a:t>31 Programmalanden</a:t>
            </a:r>
            <a:r>
              <a:rPr lang="nl-NL" sz="1400" i="0" dirty="0">
                <a:solidFill>
                  <a:schemeClr val="bg2"/>
                </a:solidFill>
                <a:latin typeface="+mn-lt"/>
              </a:rPr>
              <a:t> 27 EU-lidstaten, IJsland, Liechtenstein, Noord-Macedonië en Turkije*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l-NL" sz="1400" b="1" i="0" dirty="0">
                <a:solidFill>
                  <a:schemeClr val="bg2"/>
                </a:solidFill>
                <a:latin typeface="+mn-lt"/>
              </a:rPr>
              <a:t>Partnerlanden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GB" altLang="en-US" sz="1400" b="1" i="0" dirty="0">
              <a:solidFill>
                <a:schemeClr val="bg2"/>
              </a:solidFill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400" b="1" i="0" dirty="0" err="1">
                <a:solidFill>
                  <a:schemeClr val="bg2"/>
                </a:solidFill>
              </a:rPr>
              <a:t>Subsidielijnen</a:t>
            </a:r>
            <a:endParaRPr lang="en-GB" altLang="en-US" sz="1400" b="1" i="0" dirty="0">
              <a:solidFill>
                <a:schemeClr val="bg2"/>
              </a:solidFill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Vrijwilligerswerk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: short term, long term, volunteering teams.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Solidariteitsprojecten</a:t>
            </a: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nl-NL" sz="1400" dirty="0"/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nl-NL" sz="110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nl-NL" sz="110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nl-NL" sz="1100" dirty="0">
                <a:solidFill>
                  <a:schemeClr val="bg2"/>
                </a:solidFill>
                <a:latin typeface="+mn-lt"/>
              </a:rPr>
              <a:t>* UK: géén programmaland in nieuwe programma (voor lopende projecten verandert niets)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42645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Nieuw</a:t>
            </a:r>
            <a:r>
              <a:rPr lang="en-GB" sz="28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programma</a:t>
            </a:r>
            <a:endParaRPr lang="en-GB" sz="2800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3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0" y="1240396"/>
            <a:ext cx="4320480" cy="4780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GB" altLang="en-US" sz="1400" b="1" i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nl-NL" sz="1400" b="1" i="0" dirty="0">
                <a:solidFill>
                  <a:schemeClr val="bg2"/>
                </a:solidFill>
                <a:latin typeface="+mn-lt"/>
              </a:rPr>
              <a:t>Europese Jongerenstrategie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l-NL" sz="1400" i="0" dirty="0">
                <a:solidFill>
                  <a:schemeClr val="bg2"/>
                </a:solidFill>
                <a:latin typeface="+mn-lt"/>
              </a:rPr>
              <a:t>Jongeren beschikken over nodige middelen om te participeren in de samenleving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nl-NL" sz="1400" b="1" i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nl-NL" sz="1400" b="1" i="0" dirty="0">
                <a:solidFill>
                  <a:schemeClr val="bg2"/>
                </a:solidFill>
                <a:latin typeface="+mn-lt"/>
              </a:rPr>
              <a:t>Doel van het European Solidarity Corps daarin is dat jongeren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l-NL" sz="1400" i="0" dirty="0">
                <a:solidFill>
                  <a:schemeClr val="bg2"/>
                </a:solidFill>
                <a:latin typeface="+mn-lt"/>
              </a:rPr>
              <a:t>In actie komen en bijdragen aan een betere maatschappij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l-NL" sz="1400" i="0" dirty="0">
                <a:solidFill>
                  <a:schemeClr val="bg2"/>
                </a:solidFill>
                <a:latin typeface="+mn-lt"/>
              </a:rPr>
              <a:t>Zich ontwikkelen en zo de basis leggen voor een mooie toekomst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nl-NL" sz="1400" i="0" dirty="0">
                <a:solidFill>
                  <a:schemeClr val="bg2"/>
                </a:solidFill>
                <a:latin typeface="+mn-lt"/>
              </a:rPr>
              <a:t>Een interculturele sensitiviteit ontwikkelen en daardoor meer begrip voor anderen krijgen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42645"/>
            <a:ext cx="43204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THE POWER OF TOGETHER</a:t>
            </a:r>
          </a:p>
        </p:txBody>
      </p:sp>
    </p:spTree>
    <p:extLst>
      <p:ext uri="{BB962C8B-B14F-4D97-AF65-F5344CB8AC3E}">
        <p14:creationId xmlns:p14="http://schemas.microsoft.com/office/powerpoint/2010/main" val="173650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0" y="1217578"/>
            <a:ext cx="4320480" cy="41764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Het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nieuwe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programma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heeft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de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volgende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b="1" i="0" dirty="0" err="1">
                <a:solidFill>
                  <a:schemeClr val="bg2"/>
                </a:solidFill>
                <a:latin typeface="+mn-lt"/>
              </a:rPr>
              <a:t>prioriteiten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vastgesteld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: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Inclusie</a:t>
            </a: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Groen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Digitaal</a:t>
            </a: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Participatie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van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jongeren</a:t>
            </a: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Ondersteunen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en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promoten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van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gezondheid</a:t>
            </a: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 marL="0" indent="0">
              <a:buNone/>
            </a:pPr>
            <a:endParaRPr lang="en-GB" sz="1400" kern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43805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Prioriteiten</a:t>
            </a:r>
            <a:endParaRPr lang="en-GB" sz="2800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2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0" y="1240396"/>
            <a:ext cx="4320480" cy="4780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Quality Label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Indienen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vóór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9 </a:t>
            </a:r>
            <a:r>
              <a:rPr lang="en-GB" sz="1400" b="1" i="0" kern="0" dirty="0" err="1">
                <a:solidFill>
                  <a:schemeClr val="bg2"/>
                </a:solidFill>
                <a:latin typeface="+mn-lt"/>
              </a:rPr>
              <a:t>mei</a:t>
            </a: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om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er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zeker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van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te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zijn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om de 1e ronde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te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kunnen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indienen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.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Als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je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deze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ronde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niet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wil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indienen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op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een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later moment.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b="1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Deadlines </a:t>
            </a:r>
            <a:r>
              <a:rPr lang="en-GB" sz="1400" b="1" i="0" kern="0" dirty="0" err="1">
                <a:solidFill>
                  <a:schemeClr val="bg2"/>
                </a:solidFill>
                <a:latin typeface="+mn-lt"/>
              </a:rPr>
              <a:t>Aanvragen</a:t>
            </a: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 (Annual)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28 </a:t>
            </a:r>
            <a:r>
              <a:rPr lang="en-GB" sz="1400" b="1" i="0" kern="0" dirty="0" err="1">
                <a:solidFill>
                  <a:schemeClr val="bg2"/>
                </a:solidFill>
                <a:latin typeface="+mn-lt"/>
              </a:rPr>
              <a:t>mei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; 12.00 CET (Start 1 September)</a:t>
            </a:r>
          </a:p>
          <a:p>
            <a:pPr>
              <a:lnSpc>
                <a:spcPct val="114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400" b="1" i="0" kern="0" dirty="0">
                <a:solidFill>
                  <a:schemeClr val="bg2"/>
                </a:solidFill>
                <a:latin typeface="+mn-lt"/>
              </a:rPr>
              <a:t>5 </a:t>
            </a:r>
            <a:r>
              <a:rPr lang="en-GB" sz="1400" b="1" i="0" kern="0" dirty="0" err="1">
                <a:solidFill>
                  <a:schemeClr val="bg2"/>
                </a:solidFill>
                <a:latin typeface="+mn-lt"/>
              </a:rPr>
              <a:t>oktober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; 12.00 CET (Start 1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Januari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)*</a:t>
            </a:r>
          </a:p>
          <a:p>
            <a:pPr>
              <a:lnSpc>
                <a:spcPct val="114000"/>
              </a:lnSpc>
              <a:buClr>
                <a:schemeClr val="bg2"/>
              </a:buClr>
            </a:pPr>
            <a:endParaRPr lang="en-GB" sz="1400" i="0" kern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endParaRPr lang="en-GB" sz="1400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i="0" kern="0" dirty="0">
              <a:solidFill>
                <a:schemeClr val="bg2"/>
              </a:solidFill>
              <a:latin typeface="+mn-lt"/>
            </a:endParaRP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* De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oktober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deadline is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alleen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voor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nieuwe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organisaties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. 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kern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8358" y="242645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Belangrijke</a:t>
            </a:r>
            <a:r>
              <a:rPr lang="fr-BE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39090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332656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Quality Label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2416" y="1668371"/>
            <a:ext cx="4320480" cy="39604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Geldig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voor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3 of 7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jaar</a:t>
            </a: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sz="1400" i="0" kern="0" dirty="0">
                <a:solidFill>
                  <a:schemeClr val="bg2"/>
                </a:solidFill>
              </a:rPr>
              <a:t>Het QL </a:t>
            </a:r>
            <a:r>
              <a:rPr lang="en-GB" sz="1400" i="0" kern="0" dirty="0" err="1">
                <a:solidFill>
                  <a:schemeClr val="bg2"/>
                </a:solidFill>
              </a:rPr>
              <a:t>krijgt</a:t>
            </a:r>
            <a:r>
              <a:rPr lang="en-GB" sz="1400" i="0" kern="0" dirty="0">
                <a:solidFill>
                  <a:schemeClr val="bg2"/>
                </a:solidFill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</a:rPr>
              <a:t>een</a:t>
            </a:r>
            <a:r>
              <a:rPr lang="en-GB" sz="1400" i="0" kern="0" dirty="0">
                <a:solidFill>
                  <a:schemeClr val="bg2"/>
                </a:solidFill>
              </a:rPr>
              <a:t> score en </a:t>
            </a:r>
            <a:r>
              <a:rPr lang="en-GB" sz="1400" i="0" kern="0" dirty="0" err="1">
                <a:solidFill>
                  <a:schemeClr val="bg2"/>
                </a:solidFill>
              </a:rPr>
              <a:t>dit</a:t>
            </a:r>
            <a:r>
              <a:rPr lang="en-GB" sz="1400" i="0" kern="0" dirty="0">
                <a:solidFill>
                  <a:schemeClr val="bg2"/>
                </a:solidFill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</a:rPr>
              <a:t>weegt</a:t>
            </a:r>
            <a:r>
              <a:rPr lang="en-GB" sz="1400" i="0" kern="0" dirty="0">
                <a:solidFill>
                  <a:schemeClr val="bg2"/>
                </a:solidFill>
              </a:rPr>
              <a:t> mee </a:t>
            </a:r>
            <a:r>
              <a:rPr lang="en-GB" sz="1400" i="0" kern="0" dirty="0" err="1">
                <a:solidFill>
                  <a:schemeClr val="bg2"/>
                </a:solidFill>
              </a:rPr>
              <a:t>bij</a:t>
            </a:r>
            <a:r>
              <a:rPr lang="en-GB" sz="1400" i="0" kern="0" dirty="0">
                <a:solidFill>
                  <a:schemeClr val="bg2"/>
                </a:solidFill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</a:rPr>
              <a:t>verdeling</a:t>
            </a:r>
            <a:r>
              <a:rPr lang="en-GB" sz="1400" i="0" kern="0" dirty="0">
                <a:solidFill>
                  <a:schemeClr val="bg2"/>
                </a:solidFill>
              </a:rPr>
              <a:t> budget.</a:t>
            </a: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sz="1400" i="0" kern="0" dirty="0" err="1">
                <a:solidFill>
                  <a:schemeClr val="bg2"/>
                </a:solidFill>
              </a:rPr>
              <a:t>Gesprek</a:t>
            </a:r>
            <a:r>
              <a:rPr lang="en-GB" sz="1400" i="0" kern="0" dirty="0">
                <a:solidFill>
                  <a:schemeClr val="bg2"/>
                </a:solidFill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</a:rPr>
              <a:t>kan</a:t>
            </a:r>
            <a:r>
              <a:rPr lang="en-GB" sz="1400" i="0" kern="0" dirty="0">
                <a:solidFill>
                  <a:schemeClr val="bg2"/>
                </a:solidFill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</a:rPr>
              <a:t>onderdeel</a:t>
            </a:r>
            <a:r>
              <a:rPr lang="en-GB" sz="1400" i="0" kern="0" dirty="0">
                <a:solidFill>
                  <a:schemeClr val="bg2"/>
                </a:solidFill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</a:rPr>
              <a:t>zijn</a:t>
            </a:r>
            <a:r>
              <a:rPr lang="en-GB" sz="1400" i="0" kern="0" dirty="0">
                <a:solidFill>
                  <a:schemeClr val="bg2"/>
                </a:solidFill>
              </a:rPr>
              <a:t> van de </a:t>
            </a:r>
            <a:r>
              <a:rPr lang="en-GB" sz="1400" i="0" kern="0" dirty="0" err="1">
                <a:solidFill>
                  <a:schemeClr val="bg2"/>
                </a:solidFill>
              </a:rPr>
              <a:t>beoordeling</a:t>
            </a:r>
            <a:endParaRPr lang="en-GB" sz="1400" i="0" kern="0" dirty="0">
              <a:solidFill>
                <a:schemeClr val="bg2"/>
              </a:solidFill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Drie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mogelijkheden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:</a:t>
            </a:r>
          </a:p>
          <a:p>
            <a:pPr>
              <a:lnSpc>
                <a:spcPct val="114000"/>
              </a:lnSpc>
              <a:buClr>
                <a:schemeClr val="bg2"/>
              </a:buClr>
              <a:buAutoNum type="arabicPeriod"/>
            </a:pP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Basis (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alleen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voor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nieuwe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partnerorganisaties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14000"/>
              </a:lnSpc>
              <a:buClr>
                <a:schemeClr val="bg2"/>
              </a:buClr>
              <a:buAutoNum type="arabicPeriod"/>
            </a:pP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Aanvullend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(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alleen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voor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aanvragende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organisaties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(</a:t>
            </a:r>
            <a:r>
              <a:rPr lang="en-GB" sz="1400" kern="0" dirty="0">
                <a:solidFill>
                  <a:schemeClr val="bg2"/>
                </a:solidFill>
                <a:latin typeface="+mn-lt"/>
              </a:rPr>
              <a:t>lead organisations) 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die al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een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QL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hebben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. </a:t>
            </a:r>
          </a:p>
          <a:p>
            <a:pPr>
              <a:lnSpc>
                <a:spcPct val="114000"/>
              </a:lnSpc>
              <a:buClr>
                <a:schemeClr val="bg2"/>
              </a:buClr>
              <a:buAutoNum type="arabicPeriod"/>
            </a:pP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Compleet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(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voor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nieuwe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organisaties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organisaties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met E+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accreditatie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en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organisaties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met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meer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 dan 12 </a:t>
            </a:r>
            <a:r>
              <a:rPr lang="en-GB" sz="1400" i="0" kern="0" dirty="0" err="1">
                <a:solidFill>
                  <a:schemeClr val="bg2"/>
                </a:solidFill>
                <a:latin typeface="+mn-lt"/>
              </a:rPr>
              <a:t>vrijwilligers</a:t>
            </a:r>
            <a:r>
              <a:rPr lang="en-GB" sz="1400" i="0" kern="0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 marL="0" indent="0">
              <a:lnSpc>
                <a:spcPct val="114000"/>
              </a:lnSpc>
              <a:buClr>
                <a:schemeClr val="bg2"/>
              </a:buClr>
              <a:buNone/>
            </a:pPr>
            <a:endParaRPr lang="en-GB" sz="1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998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0" y="1286116"/>
            <a:ext cx="4320480" cy="47808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Versimpeld</a:t>
            </a:r>
            <a:endParaRPr lang="en-GB" altLang="en-US" sz="1400" i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  <a:buFontTx/>
              <a:buChar char="-"/>
            </a:pP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Geen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kwalitatieve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beoordeling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 of </a:t>
            </a:r>
            <a:r>
              <a:rPr lang="en-GB" altLang="en-US" sz="1400" i="0" dirty="0" err="1">
                <a:solidFill>
                  <a:schemeClr val="bg2"/>
                </a:solidFill>
                <a:latin typeface="+mn-lt"/>
              </a:rPr>
              <a:t>punten</a:t>
            </a:r>
            <a:r>
              <a:rPr lang="en-GB" altLang="en-US" sz="1400" i="0" dirty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GB" sz="1400" kern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42645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Projectaanvraag</a:t>
            </a:r>
            <a:endParaRPr lang="fr-BE" sz="28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0" y="1844824"/>
            <a:ext cx="4320480" cy="41764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Meer focus op monitoring</a:t>
            </a:r>
          </a:p>
          <a:p>
            <a:pPr>
              <a:lnSpc>
                <a:spcPct val="114000"/>
              </a:lnSpc>
              <a:buClr>
                <a:schemeClr val="bg2"/>
              </a:buClr>
            </a:pPr>
            <a:endParaRPr lang="en-GB" sz="1800" i="0" kern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Naar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verwachting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vaker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op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bezoek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bij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organisaties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.</a:t>
            </a:r>
          </a:p>
          <a:p>
            <a:pPr>
              <a:lnSpc>
                <a:spcPct val="114000"/>
              </a:lnSpc>
              <a:buClr>
                <a:schemeClr val="bg2"/>
              </a:buClr>
            </a:pPr>
            <a:endParaRPr lang="en-GB" sz="1800" i="0" kern="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14000"/>
              </a:lnSpc>
              <a:buClr>
                <a:schemeClr val="bg2"/>
              </a:buClr>
            </a:pP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Bevindingen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monitoring en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eindverslagen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wegen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mee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bij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1800" i="0" kern="0" dirty="0" err="1">
                <a:solidFill>
                  <a:schemeClr val="bg2"/>
                </a:solidFill>
                <a:latin typeface="+mn-lt"/>
              </a:rPr>
              <a:t>budgetverdeling</a:t>
            </a:r>
            <a:r>
              <a:rPr lang="en-GB" sz="1800" i="0" kern="0" dirty="0">
                <a:solidFill>
                  <a:schemeClr val="bg2"/>
                </a:solidFill>
                <a:latin typeface="+mn-lt"/>
              </a:rPr>
              <a:t>.</a:t>
            </a:r>
            <a:endParaRPr lang="en-GB" sz="1800" kern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47823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1350848679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54194"/>
      </a:accent1>
      <a:accent2>
        <a:srgbClr val="A81573"/>
      </a:accent2>
      <a:accent3>
        <a:srgbClr val="14ADE5"/>
      </a:accent3>
      <a:accent4>
        <a:srgbClr val="808080"/>
      </a:accent4>
      <a:accent5>
        <a:srgbClr val="FFFFFF"/>
      </a:accent5>
      <a:accent6>
        <a:srgbClr val="D8D8D8"/>
      </a:accent6>
      <a:hlink>
        <a:srgbClr val="154194"/>
      </a:hlink>
      <a:folHlink>
        <a:srgbClr val="A81573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54377CA08444BA55B735E4EB0B554" ma:contentTypeVersion="2" ma:contentTypeDescription="Een nieuw document maken." ma:contentTypeScope="" ma:versionID="4616228da2cc98f32620806ab9fdd48e">
  <xsd:schema xmlns:xsd="http://www.w3.org/2001/XMLSchema" xmlns:xs="http://www.w3.org/2001/XMLSchema" xmlns:p="http://schemas.microsoft.com/office/2006/metadata/properties" xmlns:ns2="6a97dc9e-19e8-4755-8b37-72091ae002b5" targetNamespace="http://schemas.microsoft.com/office/2006/metadata/properties" ma:root="true" ma:fieldsID="dc16051019cb0a4685e065b33fd7ea6a" ns2:_="">
    <xsd:import namespace="6a97dc9e-19e8-4755-8b37-72091ae002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7dc9e-19e8-4755-8b37-72091ae002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97dc9e-19e8-4755-8b37-72091ae002b5">U3VWS775HPJJ-311109419-898</_dlc_DocId>
    <_dlc_DocIdUrl xmlns="6a97dc9e-19e8-4755-8b37-72091ae002b5">
      <Url>https://samenwerken.nji.nl/programma/ErasmusPlusESC_2021-2027/_layouts/15/DocIdRedir.aspx?ID=U3VWS775HPJJ-311109419-898</Url>
      <Description>U3VWS775HPJJ-311109419-898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36F93-E56B-42CD-BAE7-A50BAFE34F9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872EECC-8861-4B38-B379-F1D0DB558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7dc9e-19e8-4755-8b37-72091ae00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DF0BF-7A7A-488A-B1EC-0616BE068387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6a97dc9e-19e8-4755-8b37-72091ae002b5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354F95D-7197-43F6-88C7-DD72178C45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501</Words>
  <Application>Microsoft Office PowerPoint</Application>
  <PresentationFormat>Diavoorstelling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1_Blank</vt:lpstr>
      <vt:lpstr>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JANSSEN Laurie (COMM-EXT)</dc:creator>
  <cp:lastModifiedBy>Ingen, Willemijn van</cp:lastModifiedBy>
  <cp:revision>143</cp:revision>
  <cp:lastPrinted>2017-05-31T08:32:34Z</cp:lastPrinted>
  <dcterms:created xsi:type="dcterms:W3CDTF">2016-12-12T11:27:59Z</dcterms:created>
  <dcterms:modified xsi:type="dcterms:W3CDTF">2021-04-21T12:08:52Z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0x01010093254377CA08444BA55B735E4EB0B554</vt:lpwstr>
  </property>
  <property fmtid="{D5CDD505-2E9C-101B-9397-08002B2CF9AE}" name="NXPowerLiteLastOptimized" pid="3">
    <vt:lpwstr>1353837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S9.0.3</vt:lpwstr>
  </property>
  <property fmtid="{D5CDD505-2E9C-101B-9397-08002B2CF9AE}" name="_dlc_DocIdItemGuid" pid="6">
    <vt:lpwstr>f94cdd2e-2047-4cd1-9dfb-8e7686924210</vt:lpwstr>
  </property>
</Properties>
</file>